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7" autoAdjust="0"/>
    <p:restoredTop sz="86467" autoAdjust="0"/>
  </p:normalViewPr>
  <p:slideViewPr>
    <p:cSldViewPr snapToGrid="0">
      <p:cViewPr>
        <p:scale>
          <a:sx n="50" d="100"/>
          <a:sy n="50" d="100"/>
        </p:scale>
        <p:origin x="532" y="1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32030-DA44-352D-4D19-4D034CB04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C3B3E2-CF86-9D5C-0A1A-07834F21C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3A86B3-100E-E111-ED3F-534D8DF24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219D7-3850-406D-F591-19322344A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000B2-F034-30F7-1B21-A53BA877C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0927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52EAA-0F69-D7B5-AEF9-DDAC6BDE4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5973E-80E3-3C1E-061B-0BB2407F2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7240C-DCDC-DA14-72C5-6BD78C060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1A487-4C0B-6939-3A1F-0FA6D08B1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5BE83-D3CE-2DB1-56CB-27DC0024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300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5B57C-4AA9-B5CC-59BD-ED4AABD0C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B8287-5C20-0E66-0E32-16910A88D7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C993C-E9F4-5E49-18C6-D18FE8F43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A9401-1A0F-BF33-E36E-1CCF56897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B447A-BCCB-3405-8EC5-6EF836F1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80508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79793-00DF-9FEB-151C-EFDFBF02B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8FD26-0EED-9BFD-8774-AF720B4B6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8BA22-DD07-D42C-6954-35B357CA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AC53D-C043-131A-D386-6539CF109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BF8E7-ABD9-8B65-324D-90845816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52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CB6E-8576-8B4B-200B-E000AD239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E753F-7E55-EBDF-B255-5C45FDCE8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297BD-349B-FC25-50C6-122851D0A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B0992-29FB-5ABF-75A2-30FB09282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3C73-EA23-0D98-29DC-10E5A801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05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672E6-B134-15E1-2A3F-5405676A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5FFFD-A8B7-9B40-15B7-85DB60CE2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92590-695A-0CFF-0CD9-DCEF23AD1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ED6DE-7059-4301-21C8-6CD6D002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F5367-2A34-419B-2DCA-2F44B7514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69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ACCB4-A61B-F117-4325-DF129B647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960BB-00C9-5330-0C8C-BB0D7F48C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8C114C-C346-5226-6F42-381A58A62B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6A5FD-0EF9-ED52-A3E5-861E29C6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13867-318F-4DFF-656D-B931F303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7A6C52-A07B-BAB9-FCE1-0FA1956CF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083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B67EC-B6CD-AA8B-66F9-E21A851CC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9B1E4-F20F-1353-BB60-D633F5E76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E1289-CD41-D13A-EE2A-D44B6A540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8CA782-1555-9178-35A7-738B220ACB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27D3F6-C132-E132-1C42-283763646B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C73BAC-6E2F-1FE4-372C-2B7DDDE9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351D6B-E4CE-2823-E712-632392721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3D9181-4A70-2B05-26F7-D9E45F6F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53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9453-994B-0476-5645-F9A721A82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7D07FD-71A2-219E-9DFB-8C43E381F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32AB4D-1F71-A04A-2F31-D8C06EF0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FD3D1-CA9F-30EA-81BD-D110320F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488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228EDE-0FA9-1F55-7A74-069B31626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4D13D4-DAEA-5908-C2B7-304FF02E0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B106EA-5C38-B2DC-BF03-277E7B96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583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56224-9162-44E3-1406-15BF2F134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7C9BD-882B-1499-EDEB-7BB088A97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B26C03-8519-38F9-31E4-22E3C1ED1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0EB0C-E226-7586-E1F1-B84D4D643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F88ED3-0A4F-0F68-2E1F-F7CA64A68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1D807B-2802-0171-5E50-3AA89E9D8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2912-CF64-FCF4-AB55-6837D3CBA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384C5-8E1C-46BF-A07E-103DAFE4F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7A2D5-1B5D-ABE6-2125-2352AE2C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B3E52-0512-DAFE-0E26-F166B5AC2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BE272-D993-977A-1834-1CC0C5607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8911930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4A22-D576-9E16-E366-319BD5CAC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A524AB-DAB5-0974-7E1F-EC129C5DEF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D968FC-FA60-DD38-EBE6-D7CE48C24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07490A-32E0-5765-16DA-A6070088F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7C368-E4EB-F61A-A7C2-F1E9C08C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AD20D-3A53-8016-02A4-EF33C5AF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441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06950-F966-1CA5-A588-06C62E97F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F6D3BC-6DCD-2D03-327A-35609B3AF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2CB0C-00B7-784D-325A-213C69729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A9CAC-7552-5322-77DA-A06391C07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2074B-9115-7C97-DE7E-B6914F674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87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C1D7D0-8166-0E96-1054-5386BABDD5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C897F-4DA8-8994-7E4A-C3A76A8B4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C7CF4-1637-F145-E96C-D111278AA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A883C-FD42-09BC-6D8C-30D56670C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38EAE-DD1B-14A5-86EE-ABB8B8D5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8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E4618-B92F-B554-0653-37FFC6A6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A9DC0-0A3F-8FA0-A782-6C1595D15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8C0C8-C838-F13C-B199-3250BB57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4A0A4-C26E-55C5-9BEE-F04700FB1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FD4ED-B633-3113-2638-D027C119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66446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CCE98-DDA9-190D-389F-03DAD297F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C6E06-0BE1-9F6E-E3E1-0CF7A52BD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3BB9DA-20F1-E69E-0D15-8E3A05E7C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8EB1E-0357-6E95-0732-900C8C610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580C9-642A-9F3B-3E45-9E6960DBB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C52722-61EF-CE1D-8283-1591EBEA4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36889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63744-90C7-01F3-54C5-1582EB104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2C33D-2B64-8963-6FCB-3989DF05D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771C4-31DE-23AD-0592-B16F7B901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676F8A-D33B-D02B-4472-D73A3B0970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29C1CA-537E-18F3-C1D2-FC7980DB35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B4650B-D175-EF3B-D7E9-E185C108D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8B289E-73EA-BF9E-6C77-920FC7A6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4B822C-A534-834C-E5C3-2D34EC692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07789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B04D7-973B-1064-40F1-F852E7CED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597B01-B5C1-19E1-5E52-ED0566013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2F21D-489B-7375-CE0F-FF99B76D8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E68E9E-D771-9ED8-F63A-C08A6FF6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1406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0B524A-7DE2-9BC2-0B95-D5A7511C3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16A465-C06D-F0B6-3D2D-28EE702E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BDC44F-0040-47D3-4125-A404A16F7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75868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139AA-B1ED-38E0-74CD-E9529E898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187C-F999-6D3B-6002-56EE115BD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2801A1-5DA2-426C-B2ED-025AF6E2C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2B1E1D-FBE7-062B-70FF-DFCD3FE4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EB038-8CCB-9D2A-2059-59A0F737A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D04EF4-D2DF-D33E-458F-F0EE744BE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3609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9DE62-0065-0789-BB63-DCDB95AB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E3A460-41FC-AA97-D1AC-ACF31D068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678C5-EEC9-D158-C8AC-C175EDDAE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DD69C7-2B5C-4D2C-79B4-0812C4D8F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BF620-6E0D-5DDF-ACD2-CD30ED4E3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E73F1-0AAD-54E0-FD96-587FE3253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40274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A9D899-0DE6-3917-FC74-E37F08597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F847F-3E4D-BBBE-222E-CA1A7B0E4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04C98-CBA3-40DE-218F-D52B5338A7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89DC40-1438-4346-B3C7-D9F4BEB1D334}" type="datetimeFigureOut">
              <a:rPr lang="en-CH" smtClean="0"/>
              <a:t>07.11.2025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2DE6F-3016-86C4-9675-1704B04A7E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886DF-F053-4190-0AB0-E62B021CAB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19D7F-2B09-42F8-8788-59F81AAC186F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94260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D7358E-CEC9-23C0-499A-B53F8954E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C79B7-1079-E24A-C09C-667ECE6855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4FE05-E489-324E-F1EA-AB8B87C84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BDA65-1F84-4F15-AC44-E79CA7FA2048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FFE9-6A28-92BB-6599-5CF61EA33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46E6B-A5F8-0E35-66AF-5F3C1C828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52C60-3992-4AE3-8A9A-CAD4FF38E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5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9C6777B5-64F4-4200-B099-34168B69F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Measuring Life in the Soil - Agrarforschung Schweiz">
            <a:extLst>
              <a:ext uri="{FF2B5EF4-FFF2-40B4-BE49-F238E27FC236}">
                <a16:creationId xmlns:a16="http://schemas.microsoft.com/office/drawing/2014/main" id="{B1F582A8-26DC-2978-51C2-C557F0BB7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10"/>
            <a:ext cx="12191980" cy="6095990"/>
          </a:xfrm>
          <a:custGeom>
            <a:avLst/>
            <a:gdLst/>
            <a:ahLst/>
            <a:cxn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41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8350" cy="6038850"/>
          </a:xfrm>
          <a:custGeom>
            <a:avLst/>
            <a:gdLst>
              <a:gd name="connsiteX0" fmla="*/ 0 w 12192000"/>
              <a:gd name="connsiteY0" fmla="*/ 0 h 5835650"/>
              <a:gd name="connsiteX1" fmla="*/ 12192000 w 12192000"/>
              <a:gd name="connsiteY1" fmla="*/ 0 h 5835650"/>
              <a:gd name="connsiteX2" fmla="*/ 12192000 w 12192000"/>
              <a:gd name="connsiteY2" fmla="*/ 5835650 h 5835650"/>
              <a:gd name="connsiteX3" fmla="*/ 0 w 12192000"/>
              <a:gd name="connsiteY3" fmla="*/ 5835650 h 5835650"/>
              <a:gd name="connsiteX4" fmla="*/ 0 w 12192000"/>
              <a:gd name="connsiteY4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0 w 12198350"/>
              <a:gd name="connsiteY4" fmla="*/ 5835650 h 5835650"/>
              <a:gd name="connsiteX5" fmla="*/ 0 w 12198350"/>
              <a:gd name="connsiteY5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0 w 12198350"/>
              <a:gd name="connsiteY5" fmla="*/ 5835650 h 5835650"/>
              <a:gd name="connsiteX6" fmla="*/ 0 w 12198350"/>
              <a:gd name="connsiteY6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1822450 w 12198350"/>
              <a:gd name="connsiteY5" fmla="*/ 5829300 h 5835650"/>
              <a:gd name="connsiteX6" fmla="*/ 0 w 12198350"/>
              <a:gd name="connsiteY6" fmla="*/ 5835650 h 5835650"/>
              <a:gd name="connsiteX7" fmla="*/ 0 w 12198350"/>
              <a:gd name="connsiteY7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1727200 w 12198350"/>
              <a:gd name="connsiteY5" fmla="*/ 5486400 h 5835650"/>
              <a:gd name="connsiteX6" fmla="*/ 0 w 12198350"/>
              <a:gd name="connsiteY6" fmla="*/ 5835650 h 5835650"/>
              <a:gd name="connsiteX7" fmla="*/ 0 w 12198350"/>
              <a:gd name="connsiteY7" fmla="*/ 0 h 5835650"/>
              <a:gd name="connsiteX0" fmla="*/ 0 w 12198350"/>
              <a:gd name="connsiteY0" fmla="*/ 0 h 5835650"/>
              <a:gd name="connsiteX1" fmla="*/ 12192000 w 12198350"/>
              <a:gd name="connsiteY1" fmla="*/ 0 h 5835650"/>
              <a:gd name="connsiteX2" fmla="*/ 12198350 w 12198350"/>
              <a:gd name="connsiteY2" fmla="*/ 3505200 h 5835650"/>
              <a:gd name="connsiteX3" fmla="*/ 12192000 w 12198350"/>
              <a:gd name="connsiteY3" fmla="*/ 5835650 h 5835650"/>
              <a:gd name="connsiteX4" fmla="*/ 5060950 w 12198350"/>
              <a:gd name="connsiteY4" fmla="*/ 5835650 h 5835650"/>
              <a:gd name="connsiteX5" fmla="*/ 3854450 w 12198350"/>
              <a:gd name="connsiteY5" fmla="*/ 5695950 h 5835650"/>
              <a:gd name="connsiteX6" fmla="*/ 1727200 w 12198350"/>
              <a:gd name="connsiteY6" fmla="*/ 5486400 h 5835650"/>
              <a:gd name="connsiteX7" fmla="*/ 0 w 12198350"/>
              <a:gd name="connsiteY7" fmla="*/ 5835650 h 5835650"/>
              <a:gd name="connsiteX8" fmla="*/ 0 w 12198350"/>
              <a:gd name="connsiteY8" fmla="*/ 0 h 5835650"/>
              <a:gd name="connsiteX0" fmla="*/ 0 w 12198350"/>
              <a:gd name="connsiteY0" fmla="*/ 0 h 5842000"/>
              <a:gd name="connsiteX1" fmla="*/ 12192000 w 12198350"/>
              <a:gd name="connsiteY1" fmla="*/ 0 h 5842000"/>
              <a:gd name="connsiteX2" fmla="*/ 12198350 w 12198350"/>
              <a:gd name="connsiteY2" fmla="*/ 3505200 h 5842000"/>
              <a:gd name="connsiteX3" fmla="*/ 12192000 w 12198350"/>
              <a:gd name="connsiteY3" fmla="*/ 5835650 h 5842000"/>
              <a:gd name="connsiteX4" fmla="*/ 5060950 w 12198350"/>
              <a:gd name="connsiteY4" fmla="*/ 5835650 h 5842000"/>
              <a:gd name="connsiteX5" fmla="*/ 3663950 w 12198350"/>
              <a:gd name="connsiteY5" fmla="*/ 5842000 h 5842000"/>
              <a:gd name="connsiteX6" fmla="*/ 1727200 w 12198350"/>
              <a:gd name="connsiteY6" fmla="*/ 5486400 h 5842000"/>
              <a:gd name="connsiteX7" fmla="*/ 0 w 12198350"/>
              <a:gd name="connsiteY7" fmla="*/ 5835650 h 5842000"/>
              <a:gd name="connsiteX8" fmla="*/ 0 w 12198350"/>
              <a:gd name="connsiteY8" fmla="*/ 0 h 5842000"/>
              <a:gd name="connsiteX0" fmla="*/ 0 w 12198350"/>
              <a:gd name="connsiteY0" fmla="*/ 0 h 5924550"/>
              <a:gd name="connsiteX1" fmla="*/ 12192000 w 12198350"/>
              <a:gd name="connsiteY1" fmla="*/ 0 h 5924550"/>
              <a:gd name="connsiteX2" fmla="*/ 12198350 w 12198350"/>
              <a:gd name="connsiteY2" fmla="*/ 3505200 h 5924550"/>
              <a:gd name="connsiteX3" fmla="*/ 12192000 w 12198350"/>
              <a:gd name="connsiteY3" fmla="*/ 5835650 h 5924550"/>
              <a:gd name="connsiteX4" fmla="*/ 4883150 w 12198350"/>
              <a:gd name="connsiteY4" fmla="*/ 5924550 h 5924550"/>
              <a:gd name="connsiteX5" fmla="*/ 3663950 w 12198350"/>
              <a:gd name="connsiteY5" fmla="*/ 5842000 h 5924550"/>
              <a:gd name="connsiteX6" fmla="*/ 1727200 w 12198350"/>
              <a:gd name="connsiteY6" fmla="*/ 5486400 h 5924550"/>
              <a:gd name="connsiteX7" fmla="*/ 0 w 12198350"/>
              <a:gd name="connsiteY7" fmla="*/ 5835650 h 5924550"/>
              <a:gd name="connsiteX8" fmla="*/ 0 w 12198350"/>
              <a:gd name="connsiteY8" fmla="*/ 0 h 5924550"/>
              <a:gd name="connsiteX0" fmla="*/ 0 w 12198350"/>
              <a:gd name="connsiteY0" fmla="*/ 0 h 5924550"/>
              <a:gd name="connsiteX1" fmla="*/ 12192000 w 12198350"/>
              <a:gd name="connsiteY1" fmla="*/ 0 h 5924550"/>
              <a:gd name="connsiteX2" fmla="*/ 12198350 w 12198350"/>
              <a:gd name="connsiteY2" fmla="*/ 3505200 h 5924550"/>
              <a:gd name="connsiteX3" fmla="*/ 12192000 w 12198350"/>
              <a:gd name="connsiteY3" fmla="*/ 5835650 h 5924550"/>
              <a:gd name="connsiteX4" fmla="*/ 8318500 w 12198350"/>
              <a:gd name="connsiteY4" fmla="*/ 5867400 h 5924550"/>
              <a:gd name="connsiteX5" fmla="*/ 4883150 w 12198350"/>
              <a:gd name="connsiteY5" fmla="*/ 5924550 h 5924550"/>
              <a:gd name="connsiteX6" fmla="*/ 3663950 w 12198350"/>
              <a:gd name="connsiteY6" fmla="*/ 5842000 h 5924550"/>
              <a:gd name="connsiteX7" fmla="*/ 1727200 w 12198350"/>
              <a:gd name="connsiteY7" fmla="*/ 5486400 h 5924550"/>
              <a:gd name="connsiteX8" fmla="*/ 0 w 12198350"/>
              <a:gd name="connsiteY8" fmla="*/ 5835650 h 5924550"/>
              <a:gd name="connsiteX9" fmla="*/ 0 w 12198350"/>
              <a:gd name="connsiteY9" fmla="*/ 0 h 59245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7219950 w 12198350"/>
              <a:gd name="connsiteY4" fmla="*/ 6038850 h 6038850"/>
              <a:gd name="connsiteX5" fmla="*/ 4883150 w 12198350"/>
              <a:gd name="connsiteY5" fmla="*/ 5924550 h 6038850"/>
              <a:gd name="connsiteX6" fmla="*/ 3663950 w 12198350"/>
              <a:gd name="connsiteY6" fmla="*/ 5842000 h 6038850"/>
              <a:gd name="connsiteX7" fmla="*/ 1727200 w 12198350"/>
              <a:gd name="connsiteY7" fmla="*/ 5486400 h 6038850"/>
              <a:gd name="connsiteX8" fmla="*/ 0 w 12198350"/>
              <a:gd name="connsiteY8" fmla="*/ 5835650 h 6038850"/>
              <a:gd name="connsiteX9" fmla="*/ 0 w 12198350"/>
              <a:gd name="connsiteY9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9766300 w 12198350"/>
              <a:gd name="connsiteY4" fmla="*/ 59245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2192000 w 12198350"/>
              <a:gd name="connsiteY3" fmla="*/ 583565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255250 w 12198350"/>
              <a:gd name="connsiteY3" fmla="*/ 49784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8813800 w 12198350"/>
              <a:gd name="connsiteY3" fmla="*/ 5746750 h 6038850"/>
              <a:gd name="connsiteX4" fmla="*/ 7219950 w 12198350"/>
              <a:gd name="connsiteY4" fmla="*/ 6038850 h 6038850"/>
              <a:gd name="connsiteX5" fmla="*/ 4883150 w 12198350"/>
              <a:gd name="connsiteY5" fmla="*/ 5924550 h 6038850"/>
              <a:gd name="connsiteX6" fmla="*/ 3663950 w 12198350"/>
              <a:gd name="connsiteY6" fmla="*/ 5842000 h 6038850"/>
              <a:gd name="connsiteX7" fmla="*/ 1727200 w 12198350"/>
              <a:gd name="connsiteY7" fmla="*/ 5486400 h 6038850"/>
              <a:gd name="connsiteX8" fmla="*/ 0 w 12198350"/>
              <a:gd name="connsiteY8" fmla="*/ 5835650 h 6038850"/>
              <a:gd name="connsiteX9" fmla="*/ 0 w 12198350"/>
              <a:gd name="connsiteY9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623550 w 12198350"/>
              <a:gd name="connsiteY3" fmla="*/ 48006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0185400 w 12198350"/>
              <a:gd name="connsiteY3" fmla="*/ 4978400 h 6038850"/>
              <a:gd name="connsiteX4" fmla="*/ 8813800 w 12198350"/>
              <a:gd name="connsiteY4" fmla="*/ 5746750 h 6038850"/>
              <a:gd name="connsiteX5" fmla="*/ 7219950 w 12198350"/>
              <a:gd name="connsiteY5" fmla="*/ 6038850 h 6038850"/>
              <a:gd name="connsiteX6" fmla="*/ 4883150 w 12198350"/>
              <a:gd name="connsiteY6" fmla="*/ 5924550 h 6038850"/>
              <a:gd name="connsiteX7" fmla="*/ 3663950 w 12198350"/>
              <a:gd name="connsiteY7" fmla="*/ 5842000 h 6038850"/>
              <a:gd name="connsiteX8" fmla="*/ 1727200 w 12198350"/>
              <a:gd name="connsiteY8" fmla="*/ 5486400 h 6038850"/>
              <a:gd name="connsiteX9" fmla="*/ 0 w 12198350"/>
              <a:gd name="connsiteY9" fmla="*/ 5835650 h 6038850"/>
              <a:gd name="connsiteX10" fmla="*/ 0 w 12198350"/>
              <a:gd name="connsiteY10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766550 w 12198350"/>
              <a:gd name="connsiteY3" fmla="*/ 410845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  <a:gd name="connsiteX0" fmla="*/ 0 w 12198350"/>
              <a:gd name="connsiteY0" fmla="*/ 0 h 6038850"/>
              <a:gd name="connsiteX1" fmla="*/ 12192000 w 12198350"/>
              <a:gd name="connsiteY1" fmla="*/ 0 h 6038850"/>
              <a:gd name="connsiteX2" fmla="*/ 12198350 w 12198350"/>
              <a:gd name="connsiteY2" fmla="*/ 3505200 h 6038850"/>
              <a:gd name="connsiteX3" fmla="*/ 11341100 w 12198350"/>
              <a:gd name="connsiteY3" fmla="*/ 4267200 h 6038850"/>
              <a:gd name="connsiteX4" fmla="*/ 10185400 w 12198350"/>
              <a:gd name="connsiteY4" fmla="*/ 4978400 h 6038850"/>
              <a:gd name="connsiteX5" fmla="*/ 8813800 w 12198350"/>
              <a:gd name="connsiteY5" fmla="*/ 5746750 h 6038850"/>
              <a:gd name="connsiteX6" fmla="*/ 7219950 w 12198350"/>
              <a:gd name="connsiteY6" fmla="*/ 6038850 h 6038850"/>
              <a:gd name="connsiteX7" fmla="*/ 4883150 w 12198350"/>
              <a:gd name="connsiteY7" fmla="*/ 5924550 h 6038850"/>
              <a:gd name="connsiteX8" fmla="*/ 3663950 w 12198350"/>
              <a:gd name="connsiteY8" fmla="*/ 5842000 h 6038850"/>
              <a:gd name="connsiteX9" fmla="*/ 1727200 w 12198350"/>
              <a:gd name="connsiteY9" fmla="*/ 5486400 h 6038850"/>
              <a:gd name="connsiteX10" fmla="*/ 0 w 12198350"/>
              <a:gd name="connsiteY10" fmla="*/ 5835650 h 6038850"/>
              <a:gd name="connsiteX11" fmla="*/ 0 w 12198350"/>
              <a:gd name="connsiteY11" fmla="*/ 0 h 6038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8350" h="6038850">
                <a:moveTo>
                  <a:pt x="0" y="0"/>
                </a:moveTo>
                <a:lnTo>
                  <a:pt x="12192000" y="0"/>
                </a:lnTo>
                <a:cubicBezTo>
                  <a:pt x="12194117" y="1168400"/>
                  <a:pt x="12196233" y="2336800"/>
                  <a:pt x="12198350" y="3505200"/>
                </a:cubicBezTo>
                <a:cubicBezTo>
                  <a:pt x="11828992" y="3872442"/>
                  <a:pt x="11606741" y="4015317"/>
                  <a:pt x="11341100" y="4267200"/>
                </a:cubicBezTo>
                <a:cubicBezTo>
                  <a:pt x="11005609" y="4512733"/>
                  <a:pt x="10677525" y="4705350"/>
                  <a:pt x="10185400" y="4978400"/>
                </a:cubicBezTo>
                <a:cubicBezTo>
                  <a:pt x="9693275" y="5251450"/>
                  <a:pt x="9381067" y="5540375"/>
                  <a:pt x="8813800" y="5746750"/>
                </a:cubicBezTo>
                <a:lnTo>
                  <a:pt x="7219950" y="6038850"/>
                </a:lnTo>
                <a:lnTo>
                  <a:pt x="4883150" y="5924550"/>
                </a:lnTo>
                <a:lnTo>
                  <a:pt x="3663950" y="5842000"/>
                </a:lnTo>
                <a:lnTo>
                  <a:pt x="1727200" y="5486400"/>
                </a:lnTo>
                <a:lnTo>
                  <a:pt x="0" y="583565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0000">
                  <a:alpha val="60000"/>
                </a:srgbClr>
              </a:gs>
              <a:gs pos="100000">
                <a:srgbClr val="000000">
                  <a:alpha val="0"/>
                </a:srgbClr>
              </a:gs>
              <a:gs pos="68000">
                <a:srgbClr val="000000">
                  <a:alpha val="4000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059" name="Group 2058">
            <a:extLst>
              <a:ext uri="{FF2B5EF4-FFF2-40B4-BE49-F238E27FC236}">
                <a16:creationId xmlns:a16="http://schemas.microsoft.com/office/drawing/2014/main" id="{4252769E-B9F0-4068-A645-5BBEF16E9C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2060" name="Freeform: Shape 2059">
              <a:extLst>
                <a:ext uri="{FF2B5EF4-FFF2-40B4-BE49-F238E27FC236}">
                  <a16:creationId xmlns:a16="http://schemas.microsoft.com/office/drawing/2014/main" id="{1E12D6AD-7096-45BB-9C02-468B2704C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61" name="Freeform: Shape 2060">
              <a:extLst>
                <a:ext uri="{FF2B5EF4-FFF2-40B4-BE49-F238E27FC236}">
                  <a16:creationId xmlns:a16="http://schemas.microsoft.com/office/drawing/2014/main" id="{39953252-97DE-4766-B2F6-E4FDA2FDA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FE9A79-B669-D6AA-DDB6-E90640EF8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20676"/>
            <a:ext cx="7021513" cy="2308324"/>
          </a:xfrm>
        </p:spPr>
        <p:txBody>
          <a:bodyPr>
            <a:normAutofit/>
          </a:bodyPr>
          <a:lstStyle/>
          <a:p>
            <a:pPr algn="l"/>
            <a:r>
              <a:rPr lang="en-US" sz="7200" dirty="0">
                <a:solidFill>
                  <a:srgbClr val="FFFFFF"/>
                </a:solidFill>
              </a:rPr>
              <a:t>Soil science</a:t>
            </a:r>
            <a:br>
              <a:rPr lang="en-US" sz="7200" dirty="0">
                <a:solidFill>
                  <a:srgbClr val="FFFFFF"/>
                </a:solidFill>
              </a:rPr>
            </a:br>
            <a:r>
              <a:rPr lang="en-US" sz="7200" dirty="0">
                <a:solidFill>
                  <a:srgbClr val="FFFFFF"/>
                </a:solidFill>
              </a:rPr>
              <a:t>Report writing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578D4B-680C-27B3-E829-3E1173E61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3809999"/>
            <a:ext cx="7025753" cy="101277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Guo-Shiuan Lin (Steven)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URBES lab, EPFL</a:t>
            </a:r>
          </a:p>
        </p:txBody>
      </p:sp>
    </p:spTree>
    <p:extLst>
      <p:ext uri="{BB962C8B-B14F-4D97-AF65-F5344CB8AC3E}">
        <p14:creationId xmlns:p14="http://schemas.microsoft.com/office/powerpoint/2010/main" val="333575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Manual Operation 6">
            <a:extLst>
              <a:ext uri="{FF2B5EF4-FFF2-40B4-BE49-F238E27FC236}">
                <a16:creationId xmlns:a16="http://schemas.microsoft.com/office/drawing/2014/main" id="{6E27D672-49A6-6D84-1D11-BFD741C85030}"/>
              </a:ext>
            </a:extLst>
          </p:cNvPr>
          <p:cNvSpPr/>
          <p:nvPr/>
        </p:nvSpPr>
        <p:spPr>
          <a:xfrm>
            <a:off x="5138057" y="1830388"/>
            <a:ext cx="7053943" cy="4160382"/>
          </a:xfrm>
          <a:prstGeom prst="flowChartManualOperati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F1CCBB-300A-E96E-9C6F-FD5ED5AE06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Introduction (3-4 sentences)</a:t>
            </a:r>
            <a:endParaRPr lang="en-CH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E27E94-4A42-F0E9-07E3-60E4EE30F2F2}"/>
              </a:ext>
            </a:extLst>
          </p:cNvPr>
          <p:cNvSpPr txBox="1"/>
          <p:nvPr/>
        </p:nvSpPr>
        <p:spPr>
          <a:xfrm>
            <a:off x="6457557" y="1979081"/>
            <a:ext cx="40692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What is the big picture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/>
              <a:t>W</a:t>
            </a:r>
            <a:r>
              <a:rPr lang="en-US" sz="2400" dirty="0"/>
              <a:t>hy is this topic important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/>
              <a:t>Bring up the</a:t>
            </a:r>
            <a:r>
              <a:rPr lang="en-US" sz="2400" dirty="0"/>
              <a:t> key terms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CFE82E-FF54-B434-84B7-6C7546F2A8B1}"/>
              </a:ext>
            </a:extLst>
          </p:cNvPr>
          <p:cNvSpPr txBox="1"/>
          <p:nvPr/>
        </p:nvSpPr>
        <p:spPr>
          <a:xfrm>
            <a:off x="4445000" y="6269312"/>
            <a:ext cx="7600799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zh-TW" sz="2800" dirty="0"/>
              <a:t>Note: </a:t>
            </a:r>
            <a:r>
              <a:rPr lang="en-US" sz="2800" dirty="0"/>
              <a:t>Don’t spoil the results</a:t>
            </a:r>
            <a:r>
              <a:rPr lang="zh-TW" altLang="en-US" sz="2800" dirty="0"/>
              <a:t> </a:t>
            </a:r>
            <a:r>
              <a:rPr lang="en-US" altLang="zh-TW" sz="2800" dirty="0"/>
              <a:t>and conclusion</a:t>
            </a:r>
            <a:r>
              <a:rPr lang="en-US" sz="2800" dirty="0"/>
              <a:t> yet!</a:t>
            </a:r>
            <a:endParaRPr lang="en-CH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1C9836-1E13-A720-5B5C-F69262388028}"/>
              </a:ext>
            </a:extLst>
          </p:cNvPr>
          <p:cNvSpPr txBox="1"/>
          <p:nvPr/>
        </p:nvSpPr>
        <p:spPr>
          <a:xfrm>
            <a:off x="934116" y="4780590"/>
            <a:ext cx="41080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Giving a focus/aim</a:t>
            </a:r>
            <a:endParaRPr lang="en-CH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F014D7-919F-C3E4-69CB-C071A14D3FC9}"/>
              </a:ext>
            </a:extLst>
          </p:cNvPr>
          <p:cNvSpPr txBox="1"/>
          <p:nvPr/>
        </p:nvSpPr>
        <p:spPr>
          <a:xfrm>
            <a:off x="838200" y="1956463"/>
            <a:ext cx="44766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3200" dirty="0"/>
              <a:t>Establishing i</a:t>
            </a:r>
            <a:r>
              <a:rPr lang="en-US" sz="3200" dirty="0"/>
              <a:t>mportance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F0F3A3-4170-910A-7ADE-0E9A5AE8DE4A}"/>
              </a:ext>
            </a:extLst>
          </p:cNvPr>
          <p:cNvSpPr txBox="1"/>
          <p:nvPr/>
        </p:nvSpPr>
        <p:spPr>
          <a:xfrm>
            <a:off x="6457557" y="4780590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What did we do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What are we going to present</a:t>
            </a:r>
            <a:endParaRPr lang="en-CH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3A2019-2783-7A0E-C5F5-0FAE2E8F4656}"/>
              </a:ext>
            </a:extLst>
          </p:cNvPr>
          <p:cNvSpPr txBox="1"/>
          <p:nvPr/>
        </p:nvSpPr>
        <p:spPr>
          <a:xfrm>
            <a:off x="838200" y="3422526"/>
            <a:ext cx="44766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3200" dirty="0">
                <a:solidFill>
                  <a:schemeClr val="bg2">
                    <a:lumMod val="75000"/>
                  </a:schemeClr>
                </a:solidFill>
              </a:rPr>
              <a:t>Identifying gap</a:t>
            </a:r>
            <a:endParaRPr lang="en-US" sz="3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202269-1F4E-5C02-ED77-FC5FC7C36CE7}"/>
              </a:ext>
            </a:extLst>
          </p:cNvPr>
          <p:cNvSpPr txBox="1"/>
          <p:nvPr/>
        </p:nvSpPr>
        <p:spPr>
          <a:xfrm>
            <a:off x="6457558" y="3429000"/>
            <a:ext cx="42975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What is the current research progress and the knowledge gap</a:t>
            </a:r>
          </a:p>
        </p:txBody>
      </p:sp>
    </p:spTree>
    <p:extLst>
      <p:ext uri="{BB962C8B-B14F-4D97-AF65-F5344CB8AC3E}">
        <p14:creationId xmlns:p14="http://schemas.microsoft.com/office/powerpoint/2010/main" val="3840054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FBC1D-9F3C-3DB0-152D-414BF41E3F8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Methods (1/3~half page)</a:t>
            </a:r>
            <a:endParaRPr lang="en-CH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E8CB34-FCDD-B283-D1AB-ED20473FFC06}"/>
              </a:ext>
            </a:extLst>
          </p:cNvPr>
          <p:cNvSpPr txBox="1"/>
          <p:nvPr/>
        </p:nvSpPr>
        <p:spPr>
          <a:xfrm>
            <a:off x="838201" y="1807027"/>
            <a:ext cx="85997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What theories and who made them?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Key definitions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Key equations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What input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How is it modelled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Technical details (e.g., Python functions with time step of 50 days, 2 soil types with fixed temperature…)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Assumptions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30475A-C3D1-9B3B-47AF-42A353E9C6B3}"/>
              </a:ext>
            </a:extLst>
          </p:cNvPr>
          <p:cNvSpPr txBox="1"/>
          <p:nvPr/>
        </p:nvSpPr>
        <p:spPr>
          <a:xfrm>
            <a:off x="63500" y="6018510"/>
            <a:ext cx="1212850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/>
              <a:t>Note: Explain as if you were speaking to someone with a white board </a:t>
            </a:r>
            <a:endParaRPr lang="en-CH" sz="3200" dirty="0"/>
          </a:p>
        </p:txBody>
      </p:sp>
    </p:spTree>
    <p:extLst>
      <p:ext uri="{BB962C8B-B14F-4D97-AF65-F5344CB8AC3E}">
        <p14:creationId xmlns:p14="http://schemas.microsoft.com/office/powerpoint/2010/main" val="336352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D6CCA-84BE-9163-8040-3EB56AFAF8A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Results (half-0.8 page)</a:t>
            </a:r>
            <a:endParaRPr lang="en-CH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EA3458-BDF7-7F57-DBA4-1E3B67703C22}"/>
              </a:ext>
            </a:extLst>
          </p:cNvPr>
          <p:cNvSpPr txBox="1"/>
          <p:nvPr/>
        </p:nvSpPr>
        <p:spPr>
          <a:xfrm>
            <a:off x="838200" y="1690688"/>
            <a:ext cx="865198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Figures + describing the figures: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what are in the plots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key values (e.g., saturation water content)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trends, difference, unique/interesting things</a:t>
            </a:r>
            <a:endParaRPr lang="en-CH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12FCAF-655A-8366-EF39-4040250A52E1}"/>
              </a:ext>
            </a:extLst>
          </p:cNvPr>
          <p:cNvSpPr txBox="1"/>
          <p:nvPr/>
        </p:nvSpPr>
        <p:spPr>
          <a:xfrm>
            <a:off x="838200" y="5167312"/>
            <a:ext cx="865198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/>
              <a:t>Note: Be objective. Make sure every figure is explained</a:t>
            </a:r>
            <a:endParaRPr lang="en-CH" sz="2800" dirty="0"/>
          </a:p>
        </p:txBody>
      </p:sp>
    </p:spTree>
    <p:extLst>
      <p:ext uri="{BB962C8B-B14F-4D97-AF65-F5344CB8AC3E}">
        <p14:creationId xmlns:p14="http://schemas.microsoft.com/office/powerpoint/2010/main" val="251560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380E-0DCD-59B8-093C-48F90B85CE6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Discussion (1/3 ~ half page)</a:t>
            </a:r>
            <a:endParaRPr lang="en-CH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D5001F-C5BB-FC16-4B31-71DE78327EA5}"/>
              </a:ext>
            </a:extLst>
          </p:cNvPr>
          <p:cNvSpPr txBox="1"/>
          <p:nvPr/>
        </p:nvSpPr>
        <p:spPr>
          <a:xfrm>
            <a:off x="914400" y="1859340"/>
            <a:ext cx="925715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Explain the results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1"/>
                </a:solidFill>
              </a:rPr>
              <a:t>Why</a:t>
            </a:r>
            <a:r>
              <a:rPr lang="en-US" sz="3200" dirty="0"/>
              <a:t> this trend, difference, or interesting finding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Relate to the research goal in Introduction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Relate to literatures, course materials, real life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Unexpected findings?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Future improvements?</a:t>
            </a:r>
            <a:endParaRPr lang="en-CH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159D14-E090-C6BF-7412-10F75A33920A}"/>
              </a:ext>
            </a:extLst>
          </p:cNvPr>
          <p:cNvSpPr txBox="1"/>
          <p:nvPr/>
        </p:nvSpPr>
        <p:spPr>
          <a:xfrm>
            <a:off x="838200" y="5815013"/>
            <a:ext cx="869950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/>
              <a:t>Note: Interpret and dive deeper into the results</a:t>
            </a:r>
            <a:endParaRPr lang="en-CH" sz="3200" dirty="0"/>
          </a:p>
        </p:txBody>
      </p:sp>
    </p:spTree>
    <p:extLst>
      <p:ext uri="{BB962C8B-B14F-4D97-AF65-F5344CB8AC3E}">
        <p14:creationId xmlns:p14="http://schemas.microsoft.com/office/powerpoint/2010/main" val="2890114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36007-1290-83FE-57A2-B79D6B2E3CC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Conclusion (3 sentences)</a:t>
            </a:r>
            <a:endParaRPr lang="en-CH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07BB5E-FDCD-CF36-4482-5B3D19D56FF6}"/>
              </a:ext>
            </a:extLst>
          </p:cNvPr>
          <p:cNvSpPr txBox="1"/>
          <p:nvPr/>
        </p:nvSpPr>
        <p:spPr>
          <a:xfrm>
            <a:off x="838200" y="1982788"/>
            <a:ext cx="75847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Main findings/ key messages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Main application/implication from the findings</a:t>
            </a:r>
          </a:p>
        </p:txBody>
      </p:sp>
    </p:spTree>
    <p:extLst>
      <p:ext uri="{BB962C8B-B14F-4D97-AF65-F5344CB8AC3E}">
        <p14:creationId xmlns:p14="http://schemas.microsoft.com/office/powerpoint/2010/main" val="3089453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249</Words>
  <Application>Microsoft Office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Calibri Light</vt:lpstr>
      <vt:lpstr>Office Theme</vt:lpstr>
      <vt:lpstr>1_Office Theme</vt:lpstr>
      <vt:lpstr>Soil science Report writing</vt:lpstr>
      <vt:lpstr>Introduction (3-4 sentences)</vt:lpstr>
      <vt:lpstr>Methods (1/3~half page)</vt:lpstr>
      <vt:lpstr>Results (half-0.8 page)</vt:lpstr>
      <vt:lpstr>Discussion (1/3 ~ half page)</vt:lpstr>
      <vt:lpstr>Conclusion (3 sentences)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Guo-Shiuan Lin</dc:creator>
  <cp:lastModifiedBy>Guo-Shiuan Lin</cp:lastModifiedBy>
  <cp:revision>2</cp:revision>
  <dcterms:created xsi:type="dcterms:W3CDTF">2025-11-05T11:21:20Z</dcterms:created>
  <dcterms:modified xsi:type="dcterms:W3CDTF">2025-11-07T14:47:22Z</dcterms:modified>
</cp:coreProperties>
</file>